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22"/>
  </p:notesMasterIdLst>
  <p:handoutMasterIdLst>
    <p:handoutMasterId r:id="rId23"/>
  </p:handoutMasterIdLst>
  <p:sldIdLst>
    <p:sldId id="261" r:id="rId2"/>
    <p:sldId id="257" r:id="rId3"/>
    <p:sldId id="299" r:id="rId4"/>
    <p:sldId id="327" r:id="rId5"/>
    <p:sldId id="314" r:id="rId6"/>
    <p:sldId id="309" r:id="rId7"/>
    <p:sldId id="311" r:id="rId8"/>
    <p:sldId id="317" r:id="rId9"/>
    <p:sldId id="316" r:id="rId10"/>
    <p:sldId id="354" r:id="rId11"/>
    <p:sldId id="301" r:id="rId12"/>
    <p:sldId id="305" r:id="rId13"/>
    <p:sldId id="342" r:id="rId14"/>
    <p:sldId id="343" r:id="rId15"/>
    <p:sldId id="353" r:id="rId16"/>
    <p:sldId id="350" r:id="rId17"/>
    <p:sldId id="351" r:id="rId18"/>
    <p:sldId id="334" r:id="rId19"/>
    <p:sldId id="348" r:id="rId20"/>
    <p:sldId id="33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77" autoAdjust="0"/>
    <p:restoredTop sz="98795" autoAdjust="0"/>
  </p:normalViewPr>
  <p:slideViewPr>
    <p:cSldViewPr snapToGrid="0" snapToObjects="1">
      <p:cViewPr>
        <p:scale>
          <a:sx n="110" d="100"/>
          <a:sy n="110" d="100"/>
        </p:scale>
        <p:origin x="-1136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7DD4E-EE20-AB40-B040-7DE1B2C55CA8}" type="datetimeFigureOut">
              <a:rPr lang="en-US" smtClean="0"/>
              <a:t>5/15/14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69BBD-BFA1-C748-9ED5-9F059F39A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88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17AC-60DC-3547-AC6E-324D3DF610F9}" type="datetimeFigureOut">
              <a:rPr lang="en-US" smtClean="0"/>
              <a:t>5/15/14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DDE2B-4858-FA42-B64B-A76209044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087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 M reads / </a:t>
            </a:r>
            <a:r>
              <a:rPr lang="en-US" dirty="0" err="1" smtClean="0"/>
              <a:t>virome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DDE2B-4858-FA42-B64B-A762090443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10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Generating a saturation curve for shotgun data: You can use normalize-by-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median.py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assess information saturation in your shotgun data.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dirty="0" smtClean="0"/>
              <a:t>Information saturation curve suggests more information needed.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DDE2B-4858-FA42-B64B-A762090443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8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DDE2B-4858-FA42-B64B-A762090443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65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Need ~5 times more sequencing: assemblers do not work well with reads &lt; 20x coverage.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DDE2B-4858-FA42-B64B-A762090443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31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sequence reads are from small, high coverage genomes (probably phage); this “dilutes” sequencing.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DDE2B-4858-FA42-B64B-A762090443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8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DDE2B-4858-FA42-B64B-A762090443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86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DDE2B-4858-FA42-B64B-A762090443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8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en-US" baseline="0" dirty="0" smtClean="0"/>
              <a:t> hits: None of the blast hits reached the minimum </a:t>
            </a:r>
            <a:r>
              <a:rPr lang="en-US" baseline="0" dirty="0" err="1" smtClean="0"/>
              <a:t>bitscore</a:t>
            </a:r>
            <a:endParaRPr lang="en-US" baseline="0" dirty="0" smtClean="0"/>
          </a:p>
          <a:p>
            <a:r>
              <a:rPr lang="en-US" baseline="0" dirty="0" smtClean="0"/>
              <a:t>Not assigned: The sequence did not have enough hits to be classified to a taxon (Min support &amp; Top percentage)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DDE2B-4858-FA42-B64B-A762090443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5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34E6F-719B-484B-B1D3-7E0DE3726E34}" type="datetime2">
              <a:rPr lang="en-US" smtClean="0"/>
              <a:t>Thursday, May 15,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863B6-65A8-D841-9035-BAF36FD23771}" type="datetime2">
              <a:rPr lang="en-US" smtClean="0"/>
              <a:t>Thursday, May 15,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32C3C-3801-254C-BFC2-41A20B7C0885}" type="datetime2">
              <a:rPr lang="en-US" smtClean="0"/>
              <a:t>Thursday, May 15,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8002-9772-A84C-976D-377493813658}" type="datetime2">
              <a:rPr lang="en-US" smtClean="0"/>
              <a:t>Thursday, May 15,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D4F3C-8607-4B41-8653-3FF5F5156ABA}" type="datetime2">
              <a:rPr lang="en-US" smtClean="0"/>
              <a:t>Thursday, May 15,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6E75-8551-374F-9470-65EFEFF29B24}" type="datetime2">
              <a:rPr lang="en-US" smtClean="0"/>
              <a:t>Thursday, May 15,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0DE70-72C3-5B40-B5D9-A00FEB211C42}" type="datetime2">
              <a:rPr lang="en-US" smtClean="0"/>
              <a:t>Thursday, May 15,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C826-9CE8-614A-A642-4D6F51697632}" type="datetime2">
              <a:rPr lang="en-US" smtClean="0"/>
              <a:t>Thursday, May 15,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4D68E-31CF-9B47-AA05-F259183EE118}" type="datetime2">
              <a:rPr lang="en-US" smtClean="0"/>
              <a:t>Thursday, May 15,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3BB3-8DE4-C24E-8F47-66EA9D2DE3F5}" type="datetime2">
              <a:rPr lang="en-US" smtClean="0"/>
              <a:t>Thursday, May 15,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4862-21F2-0044-AD5A-478EA68D096A}" type="datetime2">
              <a:rPr lang="en-US" smtClean="0"/>
              <a:t>Thursday, May 15,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B65AC57-D143-1A4F-B554-2D4F92DAA218}" type="datetime2">
              <a:rPr lang="en-US" smtClean="0"/>
              <a:t>Thursday, May 15,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package" Target="../embeddings/Microsoft_Excel_Sheet1.xlsx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package" Target="../embeddings/Microsoft_Excel_Sheet2.xlsx"/><Relationship Id="rId5" Type="http://schemas.openxmlformats.org/officeDocument/2006/relationships/image" Target="../media/image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75575"/>
            <a:ext cx="8229600" cy="16657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Exploration of viruses in ballast and harbor waters around the Great Lakes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56908"/>
            <a:ext cx="8229600" cy="10221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Yiseul Kim</a:t>
            </a:r>
          </a:p>
          <a:p>
            <a:pPr marL="0" indent="0" algn="ctr">
              <a:buNone/>
            </a:pPr>
            <a:r>
              <a:rPr lang="en-US" dirty="0" smtClean="0"/>
              <a:t>May 1,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3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922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contribution to master 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6220"/>
              </p:ext>
            </p:extLst>
          </p:nvPr>
        </p:nvGraphicFramePr>
        <p:xfrm>
          <a:off x="715806" y="1535652"/>
          <a:ext cx="7631553" cy="4433350"/>
        </p:xfrm>
        <a:graphic>
          <a:graphicData uri="http://schemas.openxmlformats.org/drawingml/2006/table">
            <a:tbl>
              <a:tblPr/>
              <a:tblGrid>
                <a:gridCol w="2543851"/>
                <a:gridCol w="2543851"/>
                <a:gridCol w="2543851"/>
              </a:tblGrid>
              <a:tr h="6395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Sample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Master assembly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Mapping back rate (%)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GL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87.4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GL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GL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GL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97.9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GL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84.6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BH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GL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IH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GL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35.7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4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MH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GL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83.6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198" y="6223001"/>
            <a:ext cx="8229600" cy="600363"/>
          </a:xfrm>
        </p:spPr>
        <p:txBody>
          <a:bodyPr>
            <a:noAutofit/>
          </a:bodyPr>
          <a:lstStyle/>
          <a:p>
            <a:r>
              <a:rPr lang="en-US" sz="1400" dirty="0" smtClean="0"/>
              <a:t>GL </a:t>
            </a:r>
            <a:r>
              <a:rPr lang="en-US" sz="1400" dirty="0"/>
              <a:t>is co-assembly of </a:t>
            </a:r>
            <a:r>
              <a:rPr lang="en-US" sz="1400" dirty="0" smtClean="0"/>
              <a:t>all samples.</a:t>
            </a:r>
          </a:p>
          <a:p>
            <a:r>
              <a:rPr lang="en-US" sz="1400" dirty="0" smtClean="0"/>
              <a:t>For </a:t>
            </a:r>
            <a:r>
              <a:rPr lang="en-US" sz="1400" dirty="0" smtClean="0"/>
              <a:t>mapping, bowtie2-local was used with default parameters.</a:t>
            </a:r>
          </a:p>
        </p:txBody>
      </p:sp>
    </p:spTree>
    <p:extLst>
      <p:ext uri="{BB962C8B-B14F-4D97-AF65-F5344CB8AC3E}">
        <p14:creationId xmlns:p14="http://schemas.microsoft.com/office/powerpoint/2010/main" val="274441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75" y="359017"/>
            <a:ext cx="8229600" cy="990600"/>
          </a:xfrm>
        </p:spPr>
        <p:txBody>
          <a:bodyPr/>
          <a:lstStyle/>
          <a:p>
            <a:r>
              <a:rPr lang="en-US" dirty="0" smtClean="0"/>
              <a:t>Annotation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531234"/>
              </p:ext>
            </p:extLst>
          </p:nvPr>
        </p:nvGraphicFramePr>
        <p:xfrm>
          <a:off x="399475" y="1473531"/>
          <a:ext cx="8421258" cy="4553200"/>
        </p:xfrm>
        <a:graphic>
          <a:graphicData uri="http://schemas.openxmlformats.org/drawingml/2006/table">
            <a:tbl>
              <a:tblPr/>
              <a:tblGrid>
                <a:gridCol w="1403543"/>
                <a:gridCol w="1403543"/>
                <a:gridCol w="1403543"/>
                <a:gridCol w="1403543"/>
                <a:gridCol w="1403543"/>
                <a:gridCol w="1403543"/>
              </a:tblGrid>
              <a:tr h="4910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Sample name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# </a:t>
                      </a:r>
                      <a:r>
                        <a:rPr lang="en-US" sz="1300" b="1" dirty="0" err="1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Contigs</a:t>
                      </a:r>
                      <a:endParaRPr lang="en-US" sz="13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# Not assigned</a:t>
                      </a:r>
                      <a:endParaRPr lang="en-US" sz="13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# No hits</a:t>
                      </a:r>
                      <a:endParaRPr lang="en-US" sz="13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# Low complexity</a:t>
                      </a:r>
                      <a:endParaRPr lang="en-US" sz="13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# Assigned</a:t>
                      </a:r>
                      <a:endParaRPr lang="en-US" sz="1300" b="1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BW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325,774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25,080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217,329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83,363 (25.6%)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HW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421,605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30,084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320,454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71,066 (16.9%)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AB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152,622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11,224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108,799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32,597 (21.4%)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BB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33,948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2,693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22,297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8,955 (26.4%)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IB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60,839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4,815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38,697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17,325 (28.5%)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MB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15,346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11,432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2,984 (19.4%)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PB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93,709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7,486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57,259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28,962 (30.9%)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BH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127,026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9,305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95,415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22,304 (17.6%)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IH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101,117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6,746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80,277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14,093 (13.9%)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Arial"/>
                          <a:cs typeface="Arial"/>
                        </a:rPr>
                        <a:t>MH</a:t>
                      </a:r>
                      <a:endParaRPr lang="en-US" sz="13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230,847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16,361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173,627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40,857 (17.7%)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8" y="6145659"/>
            <a:ext cx="8229600" cy="643061"/>
          </a:xfrm>
        </p:spPr>
        <p:txBody>
          <a:bodyPr>
            <a:noAutofit/>
          </a:bodyPr>
          <a:lstStyle/>
          <a:p>
            <a:r>
              <a:rPr lang="en-US" sz="1400" dirty="0" err="1" smtClean="0"/>
              <a:t>Contigs</a:t>
            </a:r>
            <a:r>
              <a:rPr lang="en-US" sz="1400" dirty="0" smtClean="0"/>
              <a:t> were compared against NCBI viral genome database using </a:t>
            </a:r>
            <a:r>
              <a:rPr lang="en-US" sz="1400" dirty="0" err="1" smtClean="0"/>
              <a:t>BLASTx</a:t>
            </a:r>
            <a:r>
              <a:rPr lang="en-US" sz="1400" dirty="0" smtClean="0"/>
              <a:t> (e-value of 0.001).</a:t>
            </a:r>
          </a:p>
          <a:p>
            <a:r>
              <a:rPr lang="en-US" sz="1400" dirty="0" smtClean="0"/>
              <a:t>The BLAST output </a:t>
            </a:r>
            <a:r>
              <a:rPr lang="en-US" sz="1400" dirty="0"/>
              <a:t>was parsed </a:t>
            </a:r>
            <a:r>
              <a:rPr lang="en-US" sz="1400" dirty="0" smtClean="0"/>
              <a:t>by MEGAN’s </a:t>
            </a:r>
            <a:r>
              <a:rPr lang="en-US" sz="1400" dirty="0"/>
              <a:t>lowest common </a:t>
            </a:r>
            <a:r>
              <a:rPr lang="en-US" sz="1400" dirty="0" smtClean="0"/>
              <a:t>ancestor algorithm.</a:t>
            </a:r>
          </a:p>
        </p:txBody>
      </p:sp>
    </p:spTree>
    <p:extLst>
      <p:ext uri="{BB962C8B-B14F-4D97-AF65-F5344CB8AC3E}">
        <p14:creationId xmlns:p14="http://schemas.microsoft.com/office/powerpoint/2010/main" val="408876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2108"/>
            <a:ext cx="8229600" cy="990600"/>
          </a:xfrm>
        </p:spPr>
        <p:txBody>
          <a:bodyPr/>
          <a:lstStyle/>
          <a:p>
            <a:r>
              <a:rPr lang="en-US" dirty="0" err="1" smtClean="0"/>
              <a:t>Virome</a:t>
            </a:r>
            <a:r>
              <a:rPr lang="en-US" dirty="0" smtClean="0"/>
              <a:t> comparison 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550455"/>
              </p:ext>
            </p:extLst>
          </p:nvPr>
        </p:nvGraphicFramePr>
        <p:xfrm>
          <a:off x="323274" y="1893447"/>
          <a:ext cx="8497453" cy="4225640"/>
        </p:xfrm>
        <a:graphic>
          <a:graphicData uri="http://schemas.openxmlformats.org/drawingml/2006/table">
            <a:tbl>
              <a:tblPr/>
              <a:tblGrid>
                <a:gridCol w="1385453"/>
                <a:gridCol w="1778000"/>
                <a:gridCol w="1766455"/>
                <a:gridCol w="1789545"/>
                <a:gridCol w="1778000"/>
              </a:tblGrid>
              <a:tr h="562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Sample 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% Reads mapped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to assemblies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% </a:t>
                      </a:r>
                      <a:r>
                        <a:rPr lang="en-US" sz="1400" b="1" dirty="0" err="1" smtClean="0">
                          <a:latin typeface="Arial"/>
                          <a:cs typeface="Arial"/>
                        </a:rPr>
                        <a:t>Contigs</a:t>
                      </a: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 assigned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%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b="1" baseline="0" dirty="0" err="1" smtClean="0">
                          <a:latin typeface="Arial"/>
                          <a:cs typeface="Arial"/>
                        </a:rPr>
                        <a:t>Contigs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from contamination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% </a:t>
                      </a:r>
                      <a:r>
                        <a:rPr lang="en-US" sz="1400" b="1" dirty="0" err="1" smtClean="0">
                          <a:latin typeface="Arial"/>
                          <a:cs typeface="Arial"/>
                        </a:rPr>
                        <a:t>Contigs</a:t>
                      </a: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 available for comparison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86.4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21.4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18.3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72.0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26.4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18.6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45.4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28.5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11.9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97.2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19.4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18.9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82.6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30.9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24.9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51.9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17.6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13.9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83.1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17.7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14.7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AVERAGE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61.2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latin typeface="Arial"/>
                          <a:cs typeface="Arial"/>
                        </a:rPr>
                        <a:t>22.0</a:t>
                      </a:r>
                      <a:endParaRPr lang="en-US" sz="1400" b="1" i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latin typeface="Arial"/>
                          <a:cs typeface="Arial"/>
                        </a:rPr>
                        <a:t>1.8</a:t>
                      </a:r>
                      <a:endParaRPr lang="en-US" sz="1400" b="1" i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latin typeface="Arial"/>
                          <a:cs typeface="Arial"/>
                        </a:rPr>
                        <a:t>15.1</a:t>
                      </a:r>
                      <a:endParaRPr lang="en-US" sz="1400" b="1" i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198" y="6214930"/>
            <a:ext cx="8229600" cy="550704"/>
          </a:xfrm>
        </p:spPr>
        <p:txBody>
          <a:bodyPr>
            <a:noAutofit/>
          </a:bodyPr>
          <a:lstStyle/>
          <a:p>
            <a:r>
              <a:rPr lang="en-US" sz="1400" dirty="0" smtClean="0"/>
              <a:t>Reads belonging to Parvovirus </a:t>
            </a:r>
            <a:r>
              <a:rPr lang="en-US" sz="1400" dirty="0"/>
              <a:t>NIH-</a:t>
            </a:r>
            <a:r>
              <a:rPr lang="en-US" sz="1400" dirty="0" smtClean="0"/>
              <a:t>CQV are assumed to be originated from contaminated </a:t>
            </a:r>
            <a:r>
              <a:rPr lang="en-US" sz="1400" dirty="0" err="1" smtClean="0"/>
              <a:t>Qiagen</a:t>
            </a:r>
            <a:r>
              <a:rPr lang="en-US" sz="1400" dirty="0" smtClean="0"/>
              <a:t> </a:t>
            </a:r>
            <a:r>
              <a:rPr lang="en-US" sz="1400" dirty="0"/>
              <a:t>spin </a:t>
            </a:r>
            <a:r>
              <a:rPr lang="en-US" sz="1400" dirty="0" smtClean="0"/>
              <a:t>columns (reference).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24026"/>
            <a:ext cx="8229600" cy="477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Assembly-bound and annotation-bound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2559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t="18124" r="13076" b="8487"/>
          <a:stretch/>
        </p:blipFill>
        <p:spPr>
          <a:xfrm>
            <a:off x="1357756" y="1864035"/>
            <a:ext cx="6384577" cy="4895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7490"/>
            <a:ext cx="8229600" cy="871343"/>
          </a:xfrm>
        </p:spPr>
        <p:txBody>
          <a:bodyPr/>
          <a:lstStyle/>
          <a:p>
            <a:r>
              <a:rPr lang="en-US" dirty="0" err="1" smtClean="0"/>
              <a:t>Virome</a:t>
            </a:r>
            <a:r>
              <a:rPr lang="en-US" dirty="0" smtClean="0"/>
              <a:t> comparison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4026"/>
            <a:ext cx="8229600" cy="477065"/>
          </a:xfrm>
        </p:spPr>
        <p:txBody>
          <a:bodyPr>
            <a:normAutofit/>
          </a:bodyPr>
          <a:lstStyle/>
          <a:p>
            <a:r>
              <a:rPr lang="en-US" sz="1800" dirty="0"/>
              <a:t>A</a:t>
            </a:r>
            <a:r>
              <a:rPr lang="en-US" sz="1800" dirty="0" smtClean="0"/>
              <a:t>ssembly-bound and annotation-bound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04887" y="1978849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IH</a:t>
            </a:r>
            <a:endParaRPr lang="en-US" sz="1400" b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95711" y="3318022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MB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20143" y="3832680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BB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84998" y="3083996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90120" y="4380944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P</a:t>
            </a:r>
            <a:r>
              <a:rPr lang="en-US" sz="1400" b="1" dirty="0" smtClean="0">
                <a:solidFill>
                  <a:srgbClr val="FF0000"/>
                </a:solidFill>
              </a:rPr>
              <a:t>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642" y="4795188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</a:t>
            </a:r>
            <a:r>
              <a:rPr lang="en-US" sz="1400" b="1" dirty="0" smtClean="0">
                <a:solidFill>
                  <a:srgbClr val="FF0000"/>
                </a:solidFill>
              </a:rPr>
              <a:t>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92219" y="3986568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MH</a:t>
            </a:r>
            <a:endParaRPr lang="en-US" sz="1400" b="1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86628" y="4629754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</a:rPr>
              <a:t>B</a:t>
            </a:r>
            <a:r>
              <a:rPr lang="en-US" sz="1400" b="1" dirty="0" smtClean="0">
                <a:solidFill>
                  <a:srgbClr val="008000"/>
                </a:solidFill>
              </a:rPr>
              <a:t>H</a:t>
            </a:r>
            <a:endParaRPr lang="en-US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63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0563"/>
            <a:ext cx="8229600" cy="990600"/>
          </a:xfrm>
        </p:spPr>
        <p:txBody>
          <a:bodyPr/>
          <a:lstStyle/>
          <a:p>
            <a:r>
              <a:rPr lang="en-US" dirty="0" err="1" smtClean="0"/>
              <a:t>Virome</a:t>
            </a:r>
            <a:r>
              <a:rPr lang="en-US" dirty="0" smtClean="0"/>
              <a:t> comparison 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361163"/>
            <a:ext cx="8229600" cy="486110"/>
          </a:xfrm>
        </p:spPr>
        <p:txBody>
          <a:bodyPr>
            <a:noAutofit/>
          </a:bodyPr>
          <a:lstStyle/>
          <a:p>
            <a:r>
              <a:rPr lang="en-US" sz="1800" dirty="0"/>
              <a:t>Based on assembly-bound and annotation-</a:t>
            </a:r>
            <a:r>
              <a:rPr lang="en-US" sz="1800" dirty="0" smtClean="0"/>
              <a:t>bound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765" r="15421" b="9764"/>
          <a:stretch/>
        </p:blipFill>
        <p:spPr>
          <a:xfrm>
            <a:off x="1166090" y="2334496"/>
            <a:ext cx="6292274" cy="45235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03270" y="2063479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MB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14420" y="2051962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IH</a:t>
            </a:r>
            <a:endParaRPr lang="en-US" sz="1400" b="1" dirty="0">
              <a:solidFill>
                <a:srgbClr val="008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1965" y="2064541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</a:rPr>
              <a:t>B</a:t>
            </a:r>
            <a:r>
              <a:rPr lang="en-US" sz="1400" b="1" dirty="0" smtClean="0">
                <a:solidFill>
                  <a:srgbClr val="008000"/>
                </a:solidFill>
              </a:rPr>
              <a:t>H</a:t>
            </a:r>
            <a:endParaRPr lang="en-US" sz="1400" b="1" dirty="0">
              <a:solidFill>
                <a:srgbClr val="008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84054" y="2051962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08512" y="2063479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P</a:t>
            </a:r>
            <a:r>
              <a:rPr lang="en-US" sz="1400" b="1" dirty="0" smtClean="0">
                <a:solidFill>
                  <a:srgbClr val="FF0000"/>
                </a:solidFill>
              </a:rPr>
              <a:t>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00909" y="2050872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BB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19346" y="2050872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MH</a:t>
            </a:r>
            <a:endParaRPr lang="en-US" sz="1400" b="1" dirty="0">
              <a:solidFill>
                <a:srgbClr val="008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33734" y="2050872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</a:t>
            </a:r>
            <a:r>
              <a:rPr lang="en-US" sz="1400" b="1" dirty="0" smtClean="0">
                <a:solidFill>
                  <a:srgbClr val="FF0000"/>
                </a:solidFill>
              </a:rPr>
              <a:t>B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66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2108"/>
            <a:ext cx="8229600" cy="990600"/>
          </a:xfrm>
        </p:spPr>
        <p:txBody>
          <a:bodyPr/>
          <a:lstStyle/>
          <a:p>
            <a:r>
              <a:rPr lang="en-US" dirty="0" err="1" smtClean="0"/>
              <a:t>Virome</a:t>
            </a:r>
            <a:r>
              <a:rPr lang="en-US" dirty="0" smtClean="0"/>
              <a:t> comparison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899368"/>
              </p:ext>
            </p:extLst>
          </p:nvPr>
        </p:nvGraphicFramePr>
        <p:xfrm>
          <a:off x="323274" y="1893447"/>
          <a:ext cx="8497453" cy="4225640"/>
        </p:xfrm>
        <a:graphic>
          <a:graphicData uri="http://schemas.openxmlformats.org/drawingml/2006/table">
            <a:tbl>
              <a:tblPr/>
              <a:tblGrid>
                <a:gridCol w="1385453"/>
                <a:gridCol w="1778000"/>
                <a:gridCol w="1766455"/>
                <a:gridCol w="1789545"/>
                <a:gridCol w="1778000"/>
              </a:tblGrid>
              <a:tr h="562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Sample 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% Reads mapped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to assemblies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% </a:t>
                      </a:r>
                      <a:r>
                        <a:rPr lang="en-US" sz="1400" b="1" dirty="0" err="1" smtClean="0">
                          <a:latin typeface="Arial"/>
                          <a:cs typeface="Arial"/>
                        </a:rPr>
                        <a:t>Contigs</a:t>
                      </a: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 assigned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%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b="1" baseline="0" dirty="0" err="1" smtClean="0">
                          <a:latin typeface="Arial"/>
                          <a:cs typeface="Arial"/>
                        </a:rPr>
                        <a:t>Contigs</a:t>
                      </a:r>
                      <a:r>
                        <a:rPr lang="en-US" sz="1400" b="1" baseline="0" dirty="0" smtClean="0">
                          <a:latin typeface="Arial"/>
                          <a:cs typeface="Arial"/>
                        </a:rPr>
                        <a:t> from contamination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% </a:t>
                      </a:r>
                      <a:r>
                        <a:rPr lang="en-US" sz="1400" b="1" dirty="0" err="1" smtClean="0">
                          <a:latin typeface="Arial"/>
                          <a:cs typeface="Arial"/>
                        </a:rPr>
                        <a:t>Contigs</a:t>
                      </a:r>
                      <a:r>
                        <a:rPr lang="en-US" sz="1400" b="1" dirty="0" smtClean="0">
                          <a:latin typeface="Arial"/>
                          <a:cs typeface="Arial"/>
                        </a:rPr>
                        <a:t> available for comparison</a:t>
                      </a:r>
                      <a:endParaRPr lang="en-US" sz="1400" b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86.4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21.4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86.4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72.0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26.4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72.0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45.4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28.5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45.4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97.2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19.4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97.2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82.6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30.9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82.6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51.9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17.6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51.9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13.9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32.2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83.1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17.7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83.1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69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AVERAGE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61.2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latin typeface="Arial"/>
                          <a:cs typeface="Arial"/>
                        </a:rPr>
                        <a:t>22.0</a:t>
                      </a:r>
                      <a:endParaRPr lang="en-US" sz="1400" b="1" i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latin typeface="Arial"/>
                          <a:cs typeface="Arial"/>
                        </a:rPr>
                        <a:t>1.8</a:t>
                      </a:r>
                      <a:endParaRPr lang="en-US" sz="1400" b="1" i="1" dirty="0"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61.2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198" y="6214930"/>
            <a:ext cx="8229600" cy="550704"/>
          </a:xfrm>
        </p:spPr>
        <p:txBody>
          <a:bodyPr>
            <a:noAutofit/>
          </a:bodyPr>
          <a:lstStyle/>
          <a:p>
            <a:r>
              <a:rPr lang="en-US" sz="1400" dirty="0" smtClean="0"/>
              <a:t>Reads belonging to Parvovirus </a:t>
            </a:r>
            <a:r>
              <a:rPr lang="en-US" sz="1400" dirty="0"/>
              <a:t>NIH-</a:t>
            </a:r>
            <a:r>
              <a:rPr lang="en-US" sz="1400" dirty="0" smtClean="0"/>
              <a:t>CQV are assumed to be originated from contaminated </a:t>
            </a:r>
            <a:r>
              <a:rPr lang="en-US" sz="1400" dirty="0" err="1" smtClean="0"/>
              <a:t>Qiagen</a:t>
            </a:r>
            <a:r>
              <a:rPr lang="en-US" sz="1400" dirty="0" smtClean="0"/>
              <a:t> </a:t>
            </a:r>
            <a:r>
              <a:rPr lang="en-US" sz="1400" dirty="0"/>
              <a:t>spin </a:t>
            </a:r>
            <a:r>
              <a:rPr lang="en-US" sz="1400" dirty="0" smtClean="0"/>
              <a:t>columns (reference).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324026"/>
            <a:ext cx="8229600" cy="477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Assembly-bound and annotation-free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526174" y="2482273"/>
            <a:ext cx="3501160" cy="3636814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526174" y="2482273"/>
            <a:ext cx="3501161" cy="3636814"/>
          </a:xfrm>
          <a:prstGeom prst="line">
            <a:avLst/>
          </a:prstGeom>
          <a:ln w="1016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73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288"/>
            <a:ext cx="8229600" cy="990600"/>
          </a:xfrm>
        </p:spPr>
        <p:txBody>
          <a:bodyPr/>
          <a:lstStyle/>
          <a:p>
            <a:r>
              <a:rPr lang="en-US" dirty="0" err="1" smtClean="0"/>
              <a:t>Virome</a:t>
            </a:r>
            <a:r>
              <a:rPr lang="en-US" dirty="0" smtClean="0"/>
              <a:t> comparison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29088"/>
            <a:ext cx="8229600" cy="49900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Assembly-bound and annotation-free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110177"/>
              </p:ext>
            </p:extLst>
          </p:nvPr>
        </p:nvGraphicFramePr>
        <p:xfrm>
          <a:off x="600369" y="2593882"/>
          <a:ext cx="8051796" cy="4056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644"/>
                <a:gridCol w="894644"/>
                <a:gridCol w="894644"/>
                <a:gridCol w="894644"/>
                <a:gridCol w="894644"/>
                <a:gridCol w="894644"/>
                <a:gridCol w="894644"/>
                <a:gridCol w="894644"/>
                <a:gridCol w="894644"/>
              </a:tblGrid>
              <a:tr h="450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MH</a:t>
                      </a:r>
                    </a:p>
                  </a:txBody>
                  <a:tcPr marL="0" marR="0" marT="0" marB="0" anchor="ctr"/>
                </a:tc>
              </a:tr>
              <a:tr h="450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45.8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49.6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32.8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53.0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65.2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56.3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72.5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</a:tr>
              <a:tr h="450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80.7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74.5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59.7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79.1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78.5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69.7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81.7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</a:tr>
              <a:tr h="450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77.1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66.7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50.0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78.6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69.9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62.6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75.0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</a:tr>
              <a:tr h="450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71.5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68.6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76.7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73.5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78.0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81.7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</a:tr>
              <a:tr h="450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77.7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67.0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74.0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54.9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69.9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63.6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74.9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</a:tr>
              <a:tr h="450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67.4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42.8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44.0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29.3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47.3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53.9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71.3</a:t>
                      </a:r>
                    </a:p>
                  </a:txBody>
                  <a:tcPr marL="0" marR="0" marT="0" marB="0" anchor="ctr">
                    <a:solidFill>
                      <a:srgbClr val="FFFFFF"/>
                    </a:solidFill>
                  </a:tcPr>
                </a:tc>
              </a:tr>
              <a:tr h="450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49.0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27.4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29.2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26.0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33.2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44.2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58.3</a:t>
                      </a:r>
                    </a:p>
                  </a:txBody>
                  <a:tcPr marL="0" marR="0" marT="0" marB="0" anchor="ctr"/>
                </a:tc>
              </a:tr>
              <a:tr h="450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36.3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38.7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25.2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42.4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58.9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50.3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00369" y="2159004"/>
            <a:ext cx="805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Pairwise comparison between </a:t>
            </a:r>
            <a:r>
              <a:rPr lang="en-US" dirty="0" err="1" smtClean="0"/>
              <a:t>viromes</a:t>
            </a:r>
            <a:r>
              <a:rPr lang="en-US" dirty="0" smtClean="0"/>
              <a:t> using </a:t>
            </a:r>
            <a:r>
              <a:rPr lang="en-US" dirty="0" err="1" smtClean="0"/>
              <a:t>tBLASTx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86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545" r="13076" b="7310"/>
          <a:stretch/>
        </p:blipFill>
        <p:spPr>
          <a:xfrm>
            <a:off x="1327319" y="1812951"/>
            <a:ext cx="6432996" cy="5050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288"/>
            <a:ext cx="8229600" cy="990600"/>
          </a:xfrm>
        </p:spPr>
        <p:txBody>
          <a:bodyPr/>
          <a:lstStyle/>
          <a:p>
            <a:r>
              <a:rPr lang="en-US" dirty="0" err="1" smtClean="0"/>
              <a:t>Virome</a:t>
            </a:r>
            <a:r>
              <a:rPr lang="en-US" dirty="0" smtClean="0"/>
              <a:t> comparison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88175" y="1985233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IH</a:t>
            </a:r>
            <a:endParaRPr lang="en-US" sz="14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6181" y="2139122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MB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36470" y="3415702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BB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30686" y="4318314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7370" y="3867500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P</a:t>
            </a:r>
            <a:r>
              <a:rPr lang="en-US" sz="1400" b="1" dirty="0" smtClean="0">
                <a:solidFill>
                  <a:srgbClr val="FF0000"/>
                </a:solidFill>
              </a:rPr>
              <a:t>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13454" y="4626091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</a:t>
            </a:r>
            <a:r>
              <a:rPr lang="en-US" sz="1400" b="1" dirty="0" smtClean="0">
                <a:solidFill>
                  <a:srgbClr val="FF0000"/>
                </a:solidFill>
              </a:rPr>
              <a:t>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76630" y="4318314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MH</a:t>
            </a:r>
            <a:endParaRPr lang="en-US" sz="1400" b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20591" y="4922323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</a:rPr>
              <a:t>B</a:t>
            </a:r>
            <a:r>
              <a:rPr lang="en-US" sz="1400" b="1" dirty="0" smtClean="0">
                <a:solidFill>
                  <a:srgbClr val="008000"/>
                </a:solidFill>
              </a:rPr>
              <a:t>H</a:t>
            </a:r>
            <a:endParaRPr lang="en-US" sz="1400" b="1" dirty="0">
              <a:solidFill>
                <a:srgbClr val="008000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57200" y="1429088"/>
            <a:ext cx="8229600" cy="49900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Assembly-bound and annotation-free</a:t>
            </a:r>
          </a:p>
        </p:txBody>
      </p:sp>
    </p:spTree>
    <p:extLst>
      <p:ext uri="{BB962C8B-B14F-4D97-AF65-F5344CB8AC3E}">
        <p14:creationId xmlns:p14="http://schemas.microsoft.com/office/powerpoint/2010/main" val="415809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8637"/>
            <a:ext cx="8229600" cy="990600"/>
          </a:xfrm>
        </p:spPr>
        <p:txBody>
          <a:bodyPr/>
          <a:lstStyle/>
          <a:p>
            <a:r>
              <a:rPr lang="en-US" dirty="0" err="1" smtClean="0"/>
              <a:t>Virome</a:t>
            </a:r>
            <a:r>
              <a:rPr lang="en-US" dirty="0" smtClean="0"/>
              <a:t> comparison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438"/>
            <a:ext cx="8229600" cy="4580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Assembly-bound and annotation-free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44995"/>
              </p:ext>
            </p:extLst>
          </p:nvPr>
        </p:nvGraphicFramePr>
        <p:xfrm>
          <a:off x="561105" y="2478418"/>
          <a:ext cx="8074890" cy="41140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210"/>
                <a:gridCol w="897210"/>
                <a:gridCol w="897210"/>
                <a:gridCol w="897210"/>
                <a:gridCol w="897210"/>
                <a:gridCol w="897210"/>
                <a:gridCol w="897210"/>
                <a:gridCol w="897210"/>
                <a:gridCol w="897210"/>
              </a:tblGrid>
              <a:tr h="457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MH</a:t>
                      </a:r>
                    </a:p>
                  </a:txBody>
                  <a:tcPr marL="0" marR="0" marT="0" marB="0" anchor="ctr"/>
                </a:tc>
              </a:tr>
              <a:tr h="457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9.89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7.45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5.94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3.87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3.24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457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14.26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4.53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2.23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2.04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457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8.16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1.97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1.38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0.97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457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0.77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6.81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0.90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0.68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0.50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457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17.28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9.07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13.21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1.32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0.82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0.68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457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13.95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5.76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4.69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3.85</a:t>
                      </a:r>
                    </a:p>
                  </a:txBody>
                  <a:tcPr marL="0" marR="0" marT="0" marB="0" anchor="ctr"/>
                </a:tc>
              </a:tr>
              <a:tr h="457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1.99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5.28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0.52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1.89</a:t>
                      </a:r>
                    </a:p>
                  </a:txBody>
                  <a:tcPr marL="0" marR="0" marT="0" marB="0" anchor="ctr"/>
                </a:tc>
              </a:tr>
              <a:tr h="4571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12.43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6.39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1.13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7.63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100.00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0369" y="2101279"/>
            <a:ext cx="805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Pairwise comparison between </a:t>
            </a:r>
            <a:r>
              <a:rPr lang="en-US" dirty="0" err="1" smtClean="0"/>
              <a:t>viromes</a:t>
            </a:r>
            <a:r>
              <a:rPr lang="en-US" dirty="0" smtClean="0"/>
              <a:t> using </a:t>
            </a:r>
            <a:r>
              <a:rPr lang="en-US" dirty="0" err="1" smtClean="0"/>
              <a:t>Nucmer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5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691" r="13124" b="8847"/>
          <a:stretch/>
        </p:blipFill>
        <p:spPr>
          <a:xfrm>
            <a:off x="1263013" y="1676151"/>
            <a:ext cx="6662875" cy="5186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288"/>
            <a:ext cx="8229600" cy="990600"/>
          </a:xfrm>
        </p:spPr>
        <p:txBody>
          <a:bodyPr/>
          <a:lstStyle/>
          <a:p>
            <a:r>
              <a:rPr lang="en-US" dirty="0" err="1" smtClean="0"/>
              <a:t>Virome</a:t>
            </a:r>
            <a:r>
              <a:rPr lang="en-US" dirty="0" smtClean="0"/>
              <a:t> comparison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53112" y="3713444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IH</a:t>
            </a:r>
            <a:endParaRPr lang="en-US" sz="1400" b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86505" y="5668061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MB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9595" y="4887254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BB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2459" y="2030788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IB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19996" y="3407079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P</a:t>
            </a:r>
            <a:r>
              <a:rPr lang="en-US" sz="1400" b="1" dirty="0" smtClean="0">
                <a:solidFill>
                  <a:srgbClr val="FF0000"/>
                </a:solidFill>
              </a:rPr>
              <a:t>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90183" y="2812380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</a:t>
            </a:r>
            <a:r>
              <a:rPr lang="en-US" sz="1400" b="1" dirty="0" smtClean="0">
                <a:solidFill>
                  <a:srgbClr val="FF0000"/>
                </a:solidFill>
              </a:rPr>
              <a:t>B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6374" y="4325329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8000"/>
                </a:solidFill>
              </a:rPr>
              <a:t>MH</a:t>
            </a:r>
            <a:endParaRPr lang="en-US" sz="1400" b="1" dirty="0">
              <a:solidFill>
                <a:srgbClr val="008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45665" y="3605735"/>
            <a:ext cx="58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8000"/>
                </a:solidFill>
              </a:rPr>
              <a:t>B</a:t>
            </a:r>
            <a:r>
              <a:rPr lang="en-US" sz="1400" b="1" dirty="0" smtClean="0">
                <a:solidFill>
                  <a:srgbClr val="008000"/>
                </a:solidFill>
              </a:rPr>
              <a:t>H</a:t>
            </a:r>
            <a:endParaRPr lang="en-US" sz="1400" b="1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57200" y="1429088"/>
            <a:ext cx="8229600" cy="49900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Assembly-bound and annotation-free</a:t>
            </a:r>
          </a:p>
        </p:txBody>
      </p:sp>
    </p:spTree>
    <p:extLst>
      <p:ext uri="{BB962C8B-B14F-4D97-AF65-F5344CB8AC3E}">
        <p14:creationId xmlns:p14="http://schemas.microsoft.com/office/powerpoint/2010/main" val="194959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19746"/>
            <a:ext cx="8229600" cy="285634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Taxonomic profiling of ballast and harbor water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viromes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Functional profiling of ballast and harbor water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viromes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 smtClean="0"/>
              <a:t>Virome</a:t>
            </a:r>
            <a:r>
              <a:rPr lang="en-US" dirty="0" smtClean="0"/>
              <a:t> comparison between ballast and harbor waters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73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213517" y="1812718"/>
            <a:ext cx="3196169" cy="1978746"/>
          </a:xfrm>
          <a:prstGeom prst="rect">
            <a:avLst/>
          </a:prstGeom>
          <a:solidFill>
            <a:srgbClr val="FF00FF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1705"/>
            <a:ext cx="8229600" cy="990600"/>
          </a:xfrm>
        </p:spPr>
        <p:txBody>
          <a:bodyPr/>
          <a:lstStyle/>
          <a:p>
            <a:r>
              <a:rPr lang="en-US" dirty="0" err="1" smtClean="0"/>
              <a:t>Virome</a:t>
            </a:r>
            <a:r>
              <a:rPr lang="en-US" dirty="0" smtClean="0"/>
              <a:t> comparison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Screen Shot 2014-04-18 at 4.06.1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9" r="31497" b="11592"/>
          <a:stretch/>
        </p:blipFill>
        <p:spPr>
          <a:xfrm>
            <a:off x="1789936" y="1812717"/>
            <a:ext cx="2423582" cy="4502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3517" y="1881074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</a:rPr>
              <a:t>Saltern</a:t>
            </a:r>
            <a:r>
              <a:rPr lang="en-US" sz="1400" dirty="0" smtClean="0">
                <a:solidFill>
                  <a:srgbClr val="000000"/>
                </a:solidFill>
              </a:rPr>
              <a:t>-high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3518" y="2188851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</a:rPr>
              <a:t>Saltern</a:t>
            </a:r>
            <a:r>
              <a:rPr lang="en-US" sz="1400" dirty="0" smtClean="0">
                <a:solidFill>
                  <a:srgbClr val="000000"/>
                </a:solidFill>
              </a:rPr>
              <a:t>-high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3517" y="2528606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</a:rPr>
              <a:t>Saltern</a:t>
            </a:r>
            <a:r>
              <a:rPr lang="en-US" sz="1400" dirty="0" smtClean="0">
                <a:solidFill>
                  <a:srgbClr val="000000"/>
                </a:solidFill>
              </a:rPr>
              <a:t>-medium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3518" y="2846966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</a:rPr>
              <a:t>Saltern</a:t>
            </a:r>
            <a:r>
              <a:rPr lang="en-US" sz="1400" dirty="0" smtClean="0">
                <a:solidFill>
                  <a:srgbClr val="000000"/>
                </a:solidFill>
              </a:rPr>
              <a:t>-medium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3518" y="3165326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</a:rPr>
              <a:t>Saltern</a:t>
            </a:r>
            <a:r>
              <a:rPr lang="en-US" sz="1400" dirty="0" smtClean="0">
                <a:solidFill>
                  <a:srgbClr val="000000"/>
                </a:solidFill>
              </a:rPr>
              <a:t>-low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13518" y="3483686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</a:rPr>
              <a:t>Saltern</a:t>
            </a:r>
            <a:r>
              <a:rPr lang="en-US" sz="1400" dirty="0" smtClean="0">
                <a:solidFill>
                  <a:srgbClr val="000000"/>
                </a:solidFill>
              </a:rPr>
              <a:t>-low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3518" y="3812629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BH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3517" y="4118917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AB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13517" y="4405528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MH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13518" y="4718294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I</a:t>
            </a:r>
            <a:r>
              <a:rPr lang="en-US" sz="1400" dirty="0" smtClean="0">
                <a:solidFill>
                  <a:srgbClr val="000000"/>
                </a:solidFill>
              </a:rPr>
              <a:t>H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13517" y="5078986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PB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13518" y="5409043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I</a:t>
            </a:r>
            <a:r>
              <a:rPr lang="en-US" sz="1400" dirty="0" smtClean="0">
                <a:solidFill>
                  <a:srgbClr val="000000"/>
                </a:solidFill>
              </a:rPr>
              <a:t>B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13517" y="5716820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Lake-Bourget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13518" y="6017766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Lake-</a:t>
            </a:r>
            <a:r>
              <a:rPr lang="en-US" sz="1400" dirty="0" err="1" smtClean="0">
                <a:solidFill>
                  <a:srgbClr val="000000"/>
                </a:solidFill>
              </a:rPr>
              <a:t>Pavin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" name="Right Bracket 2"/>
          <p:cNvSpPr/>
          <p:nvPr/>
        </p:nvSpPr>
        <p:spPr>
          <a:xfrm>
            <a:off x="5547019" y="1960883"/>
            <a:ext cx="317500" cy="1746250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ket 20"/>
          <p:cNvSpPr/>
          <p:nvPr/>
        </p:nvSpPr>
        <p:spPr>
          <a:xfrm>
            <a:off x="5547020" y="3905013"/>
            <a:ext cx="317500" cy="166478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ket 21"/>
          <p:cNvSpPr/>
          <p:nvPr/>
        </p:nvSpPr>
        <p:spPr>
          <a:xfrm>
            <a:off x="5540670" y="5866133"/>
            <a:ext cx="317500" cy="37041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953421" y="2682494"/>
            <a:ext cx="1651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000000"/>
                </a:solidFill>
              </a:rPr>
              <a:t>Hypersaline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53421" y="4564405"/>
            <a:ext cx="1651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Freshwater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(</a:t>
            </a:r>
            <a:r>
              <a:rPr lang="en-US" sz="1400" b="1" dirty="0" smtClean="0">
                <a:solidFill>
                  <a:srgbClr val="000000"/>
                </a:solidFill>
              </a:rPr>
              <a:t>Great Lakes)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53421" y="5765107"/>
            <a:ext cx="1651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Freshwater</a:t>
            </a:r>
          </a:p>
          <a:p>
            <a:r>
              <a:rPr lang="en-US" sz="1400" b="1" dirty="0" smtClean="0">
                <a:solidFill>
                  <a:srgbClr val="000000"/>
                </a:solidFill>
              </a:rPr>
              <a:t>(French lakes)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213517" y="3791463"/>
            <a:ext cx="3196169" cy="1925357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213518" y="5716820"/>
            <a:ext cx="3196169" cy="608723"/>
          </a:xfrm>
          <a:prstGeom prst="rect">
            <a:avLst/>
          </a:prstGeom>
          <a:solidFill>
            <a:srgbClr val="00FFFF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57200" y="1429088"/>
            <a:ext cx="8229600" cy="499003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Assembly-bound and annotation-free</a:t>
            </a:r>
          </a:p>
        </p:txBody>
      </p:sp>
    </p:spTree>
    <p:extLst>
      <p:ext uri="{BB962C8B-B14F-4D97-AF65-F5344CB8AC3E}">
        <p14:creationId xmlns:p14="http://schemas.microsoft.com/office/powerpoint/2010/main" val="410237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345022"/>
              </p:ext>
            </p:extLst>
          </p:nvPr>
        </p:nvGraphicFramePr>
        <p:xfrm>
          <a:off x="480290" y="2281702"/>
          <a:ext cx="8229600" cy="4315610"/>
        </p:xfrm>
        <a:graphic>
          <a:graphicData uri="http://schemas.openxmlformats.org/drawingml/2006/table">
            <a:tbl>
              <a:tblPr/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43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Sample name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Sample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# Reads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Total length (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Gbp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%GC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Ballast water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81,819,466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/>
                        </a:rPr>
                        <a:t>Ballast water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55,195,294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/>
                        </a:rPr>
                        <a:t>Ballast water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62,910,326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/>
                        </a:rPr>
                        <a:t>Ballast water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107,604,262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Ballast water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52,520,860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/>
                        </a:rPr>
                        <a:t>Harbor water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48,435,448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/>
                        </a:rPr>
                        <a:t>Harbor water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36,241,288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Harbor water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106,295,946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10.6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5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SUM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551,022,890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55.1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8254"/>
          </a:xfrm>
        </p:spPr>
        <p:txBody>
          <a:bodyPr>
            <a:norm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HiSeq</a:t>
            </a:r>
            <a:r>
              <a:rPr lang="en-US" dirty="0" smtClean="0"/>
              <a:t> </a:t>
            </a:r>
            <a:r>
              <a:rPr lang="en-US" dirty="0"/>
              <a:t>2500 (</a:t>
            </a:r>
            <a:r>
              <a:rPr lang="en-US" dirty="0" smtClean="0"/>
              <a:t>2 × 100 </a:t>
            </a:r>
            <a:r>
              <a:rPr lang="en-US" dirty="0" err="1"/>
              <a:t>bp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823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472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Information saturation curve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301920"/>
              </p:ext>
            </p:extLst>
          </p:nvPr>
        </p:nvGraphicFramePr>
        <p:xfrm>
          <a:off x="389193" y="1523424"/>
          <a:ext cx="8297607" cy="5022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" name="Worksheet" r:id="rId4" imgW="9042400" imgH="5473700" progId="Excel.Sheet.12">
                  <p:embed/>
                </p:oleObj>
              </mc:Choice>
              <mc:Fallback>
                <p:oleObj name="Worksheet" r:id="rId4" imgW="9042400" imgH="5473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193" y="1523424"/>
                        <a:ext cx="8297607" cy="5022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56185" y="2020451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IH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689767" y="2646215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  <a:r>
              <a:rPr lang="en-US" sz="1600" dirty="0" smtClean="0"/>
              <a:t>H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892803" y="2433775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IB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197767" y="3371266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B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5389425" y="3839130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BB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7620000" y="3919945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</a:t>
            </a:r>
            <a:r>
              <a:rPr lang="en-US" sz="1600" dirty="0" smtClean="0"/>
              <a:t>B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620000" y="4241622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MH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620000" y="5005931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889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472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Information saturation curve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835733"/>
              </p:ext>
            </p:extLst>
          </p:nvPr>
        </p:nvGraphicFramePr>
        <p:xfrm>
          <a:off x="414770" y="1535545"/>
          <a:ext cx="8318210" cy="4962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1" name="Worksheet" r:id="rId4" imgW="9601200" imgH="5727700" progId="Excel.Sheet.12">
                  <p:embed/>
                </p:oleObj>
              </mc:Choice>
              <mc:Fallback>
                <p:oleObj name="Worksheet" r:id="rId4" imgW="9601200" imgH="572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4770" y="1535545"/>
                        <a:ext cx="8318210" cy="49626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500912" y="1962726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IH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7483768" y="3985490"/>
            <a:ext cx="5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BW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60260" y="5061528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MB</a:t>
            </a:r>
            <a:endParaRPr 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518898" y="1535545"/>
            <a:ext cx="58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</a:t>
            </a:r>
            <a:r>
              <a:rPr lang="en-US" b="1" dirty="0" smtClean="0">
                <a:solidFill>
                  <a:srgbClr val="FF0000"/>
                </a:solidFill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64855" y="2737694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  <a:r>
              <a:rPr lang="en-US" sz="1600" dirty="0" smtClean="0"/>
              <a:t>H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032005" y="2443005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IB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1901539" y="3325086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</a:t>
            </a:r>
            <a:r>
              <a:rPr lang="en-US" sz="1600" dirty="0" smtClean="0"/>
              <a:t>B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6136" y="3758488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BB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496139" y="3909103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</a:t>
            </a:r>
            <a:r>
              <a:rPr lang="en-US" sz="1600" dirty="0" smtClean="0"/>
              <a:t>B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2948728" y="4083890"/>
            <a:ext cx="58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92242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4468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Read coverage spectrum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0909" y="1623098"/>
            <a:ext cx="8728364" cy="470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smtClean="0">
                <a:solidFill>
                  <a:srgbClr val="292934"/>
                </a:solidFill>
              </a:rPr>
              <a:t>BH</a:t>
            </a:r>
            <a:r>
              <a:rPr lang="en-US" sz="1700" dirty="0">
                <a:solidFill>
                  <a:srgbClr val="292934"/>
                </a:solidFill>
              </a:rPr>
              <a:t>, IB, </a:t>
            </a:r>
            <a:r>
              <a:rPr lang="en-US" sz="1700" dirty="0">
                <a:solidFill>
                  <a:srgbClr val="0000FF"/>
                </a:solidFill>
              </a:rPr>
              <a:t>IH</a:t>
            </a:r>
            <a:r>
              <a:rPr lang="en-US" sz="1700" dirty="0">
                <a:solidFill>
                  <a:srgbClr val="292934"/>
                </a:solidFill>
              </a:rPr>
              <a:t>, </a:t>
            </a:r>
            <a:r>
              <a:rPr lang="en-US" sz="1700" dirty="0" smtClean="0">
                <a:solidFill>
                  <a:srgbClr val="292934"/>
                </a:solidFill>
              </a:rPr>
              <a:t>PB: Many </a:t>
            </a:r>
            <a:r>
              <a:rPr lang="en-US" sz="1700" dirty="0">
                <a:solidFill>
                  <a:srgbClr val="292934"/>
                </a:solidFill>
              </a:rPr>
              <a:t>reads with </a:t>
            </a:r>
            <a:r>
              <a:rPr lang="en-US" sz="1700" u="sng" dirty="0">
                <a:solidFill>
                  <a:srgbClr val="292934"/>
                </a:solidFill>
              </a:rPr>
              <a:t>low coverage</a:t>
            </a:r>
            <a:r>
              <a:rPr lang="en-US" sz="1700" dirty="0">
                <a:solidFill>
                  <a:srgbClr val="292934"/>
                </a:solidFill>
              </a:rPr>
              <a:t> and some </a:t>
            </a:r>
            <a:r>
              <a:rPr lang="en-US" sz="1700" dirty="0" smtClean="0">
                <a:solidFill>
                  <a:srgbClr val="292934"/>
                </a:solidFill>
              </a:rPr>
              <a:t>with very </a:t>
            </a:r>
            <a:r>
              <a:rPr lang="en-US" sz="1700" u="sng" dirty="0">
                <a:solidFill>
                  <a:srgbClr val="292934"/>
                </a:solidFill>
              </a:rPr>
              <a:t>high </a:t>
            </a:r>
            <a:r>
              <a:rPr lang="en-US" sz="1700" u="sng" dirty="0" smtClean="0">
                <a:solidFill>
                  <a:srgbClr val="292934"/>
                </a:solidFill>
              </a:rPr>
              <a:t>coverage</a:t>
            </a:r>
            <a:endParaRPr lang="en-US" sz="1700" dirty="0" smtClean="0">
              <a:solidFill>
                <a:srgbClr val="29293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94" y="2675468"/>
            <a:ext cx="4344617" cy="2870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79" y="2675468"/>
            <a:ext cx="4324957" cy="287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64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5640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Read coverage spectrum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0909" y="1635128"/>
            <a:ext cx="8728364" cy="523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smtClean="0">
                <a:solidFill>
                  <a:srgbClr val="292934"/>
                </a:solidFill>
              </a:rPr>
              <a:t>AB</a:t>
            </a:r>
            <a:r>
              <a:rPr lang="en-US" sz="1700" dirty="0">
                <a:solidFill>
                  <a:srgbClr val="292934"/>
                </a:solidFill>
              </a:rPr>
              <a:t>, BB, </a:t>
            </a:r>
            <a:r>
              <a:rPr lang="en-US" sz="1700" dirty="0">
                <a:solidFill>
                  <a:srgbClr val="0000FF"/>
                </a:solidFill>
              </a:rPr>
              <a:t>MB</a:t>
            </a:r>
            <a:r>
              <a:rPr lang="en-US" sz="1700" dirty="0">
                <a:solidFill>
                  <a:srgbClr val="292934"/>
                </a:solidFill>
              </a:rPr>
              <a:t>, </a:t>
            </a:r>
            <a:r>
              <a:rPr lang="en-US" sz="1700" dirty="0" smtClean="0">
                <a:solidFill>
                  <a:srgbClr val="292934"/>
                </a:solidFill>
              </a:rPr>
              <a:t>MH: Some reads with </a:t>
            </a:r>
            <a:r>
              <a:rPr lang="en-US" sz="1700" u="sng" dirty="0" smtClean="0">
                <a:solidFill>
                  <a:srgbClr val="292934"/>
                </a:solidFill>
              </a:rPr>
              <a:t>low coverage</a:t>
            </a:r>
            <a:r>
              <a:rPr lang="en-US" sz="1700" dirty="0" smtClean="0">
                <a:solidFill>
                  <a:srgbClr val="292934"/>
                </a:solidFill>
              </a:rPr>
              <a:t> and many with very </a:t>
            </a:r>
            <a:r>
              <a:rPr lang="en-US" sz="1700" u="sng" dirty="0" smtClean="0">
                <a:solidFill>
                  <a:srgbClr val="292934"/>
                </a:solidFill>
              </a:rPr>
              <a:t>high coverage</a:t>
            </a:r>
            <a:endParaRPr lang="en-US" sz="1700" dirty="0" smtClean="0">
              <a:solidFill>
                <a:srgbClr val="292934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09" y="2590800"/>
            <a:ext cx="4285431" cy="27772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019" y="2590800"/>
            <a:ext cx="4230254" cy="27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1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9017"/>
            <a:ext cx="8229600" cy="990600"/>
          </a:xfrm>
        </p:spPr>
        <p:txBody>
          <a:bodyPr/>
          <a:lstStyle/>
          <a:p>
            <a:r>
              <a:rPr lang="en-US" dirty="0" smtClean="0"/>
              <a:t>Assembly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090988"/>
              </p:ext>
            </p:extLst>
          </p:nvPr>
        </p:nvGraphicFramePr>
        <p:xfrm>
          <a:off x="277085" y="1454837"/>
          <a:ext cx="8647548" cy="4583431"/>
        </p:xfrm>
        <a:graphic>
          <a:graphicData uri="http://schemas.openxmlformats.org/drawingml/2006/table">
            <a:tbl>
              <a:tblPr/>
              <a:tblGrid>
                <a:gridCol w="1235364"/>
                <a:gridCol w="1235364"/>
                <a:gridCol w="1235364"/>
                <a:gridCol w="1235364"/>
                <a:gridCol w="1235364"/>
                <a:gridCol w="1235364"/>
                <a:gridCol w="1235364"/>
              </a:tblGrid>
              <a:tr h="5447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Sample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# </a:t>
                      </a:r>
                      <a:r>
                        <a:rPr lang="en-US" sz="13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Contigs</a:t>
                      </a:r>
                      <a:endParaRPr lang="en-US" sz="1300" b="1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Total </a:t>
                      </a:r>
                      <a:r>
                        <a:rPr lang="en-US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contig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length (</a:t>
                      </a:r>
                      <a:r>
                        <a:rPr lang="en-US" sz="13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bp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Mean </a:t>
                      </a:r>
                      <a:r>
                        <a:rPr lang="en-US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contig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length (</a:t>
                      </a:r>
                      <a:r>
                        <a:rPr lang="en-US" sz="13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bp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Max </a:t>
                      </a:r>
                      <a:r>
                        <a:rPr lang="en-US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contig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length (</a:t>
                      </a:r>
                      <a:r>
                        <a:rPr lang="en-US" sz="13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bp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)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latin typeface="Arial"/>
                          <a:cs typeface="Arial"/>
                        </a:rPr>
                        <a:t>Min </a:t>
                      </a:r>
                      <a:r>
                        <a:rPr lang="en-US" sz="1300" b="1" dirty="0" err="1" smtClean="0">
                          <a:latin typeface="Arial"/>
                          <a:cs typeface="Arial"/>
                        </a:rPr>
                        <a:t>contig</a:t>
                      </a:r>
                      <a:r>
                        <a:rPr lang="en-US" sz="1300" b="1" dirty="0" smtClean="0">
                          <a:latin typeface="Arial"/>
                          <a:cs typeface="Arial"/>
                        </a:rPr>
                        <a:t> length (</a:t>
                      </a:r>
                      <a:r>
                        <a:rPr lang="en-US" sz="1300" b="1" dirty="0" err="1" smtClean="0">
                          <a:latin typeface="Arial"/>
                          <a:cs typeface="Arial"/>
                        </a:rPr>
                        <a:t>bp</a:t>
                      </a:r>
                      <a:r>
                        <a:rPr lang="en-US" sz="1300" b="1" dirty="0" smtClean="0">
                          <a:latin typeface="Arial"/>
                          <a:cs typeface="Arial"/>
                        </a:rPr>
                        <a:t>)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Mapping back rate (%)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BW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325,774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213,666,567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655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42,056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/>
                          <a:cs typeface="Arial"/>
                        </a:rPr>
                        <a:t>82.07</a:t>
                      </a:r>
                      <a:endParaRPr lang="en-US" sz="13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HW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421,605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214,859,888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11,242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latin typeface="Arial"/>
                          <a:cs typeface="Arial"/>
                        </a:rPr>
                        <a:t>67.61</a:t>
                      </a:r>
                      <a:endParaRPr lang="en-US" sz="13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152,622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91,527,913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599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14,586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86.4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33,948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19,623,949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578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10,832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72.0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60,839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36,611,033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601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30,707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45.4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15,346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9,433,717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614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13,131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97.2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93,709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72,562,784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774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39,143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82.6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BH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127,026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60,595,926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477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8,376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51.9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IH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101,117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46,257,024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457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11,406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32.2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3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MH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230,847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120,300,520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521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7,909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83.1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198" y="6160679"/>
            <a:ext cx="8229600" cy="585334"/>
          </a:xfrm>
        </p:spPr>
        <p:txBody>
          <a:bodyPr>
            <a:noAutofit/>
          </a:bodyPr>
          <a:lstStyle/>
          <a:p>
            <a:r>
              <a:rPr lang="en-US" sz="1400" dirty="0" smtClean="0"/>
              <a:t>For assembly, IDBA-UD was used with default parameters.</a:t>
            </a:r>
          </a:p>
          <a:p>
            <a:r>
              <a:rPr lang="en-US" sz="1400" dirty="0" smtClean="0"/>
              <a:t>For mapping, bowtie2-local was used with default parameters.</a:t>
            </a:r>
          </a:p>
        </p:txBody>
      </p:sp>
    </p:spTree>
    <p:extLst>
      <p:ext uri="{BB962C8B-B14F-4D97-AF65-F5344CB8AC3E}">
        <p14:creationId xmlns:p14="http://schemas.microsoft.com/office/powerpoint/2010/main" val="2809897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45" y="462922"/>
            <a:ext cx="8889999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contribution to </a:t>
            </a:r>
            <a:r>
              <a:rPr lang="en-US" dirty="0" smtClean="0"/>
              <a:t>sub-master </a:t>
            </a:r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161841"/>
              </p:ext>
            </p:extLst>
          </p:nvPr>
        </p:nvGraphicFramePr>
        <p:xfrm>
          <a:off x="715806" y="1535652"/>
          <a:ext cx="7631553" cy="4167800"/>
        </p:xfrm>
        <a:graphic>
          <a:graphicData uri="http://schemas.openxmlformats.org/drawingml/2006/table">
            <a:tbl>
              <a:tblPr/>
              <a:tblGrid>
                <a:gridCol w="2543851"/>
                <a:gridCol w="2543851"/>
                <a:gridCol w="2543851"/>
              </a:tblGrid>
              <a:tr h="6012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 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Sample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Master assembly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Mapping back rate (%)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5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AB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BW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86.6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5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BW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75.1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5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BW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50.1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5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BW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97.8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5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PB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BW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84.3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5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BH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HW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54.4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5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IH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HW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34.9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581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MH</a:t>
                      </a: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HW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Arial"/>
                          <a:cs typeface="Arial"/>
                        </a:rPr>
                        <a:t>83.4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11227" marR="11227" marT="1122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198" y="5930896"/>
            <a:ext cx="8229600" cy="823195"/>
          </a:xfrm>
        </p:spPr>
        <p:txBody>
          <a:bodyPr>
            <a:noAutofit/>
          </a:bodyPr>
          <a:lstStyle/>
          <a:p>
            <a:r>
              <a:rPr lang="en-US" sz="1400" dirty="0" smtClean="0"/>
              <a:t>BW is co-assembly of ballast water samples (AB, BB, IB, MB, PB).</a:t>
            </a:r>
          </a:p>
          <a:p>
            <a:r>
              <a:rPr lang="en-US" sz="1400" dirty="0" smtClean="0"/>
              <a:t>HW is co-assembly of harbor water samples (BH, IH, MH).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 smtClean="0"/>
              <a:t>mapping, bowtie2-local was used with default parameters.</a:t>
            </a:r>
          </a:p>
        </p:txBody>
      </p:sp>
    </p:spTree>
    <p:extLst>
      <p:ext uri="{BB962C8B-B14F-4D97-AF65-F5344CB8AC3E}">
        <p14:creationId xmlns:p14="http://schemas.microsoft.com/office/powerpoint/2010/main" val="198755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6491</TotalTime>
  <Words>1272</Words>
  <Application>Microsoft Macintosh PowerPoint</Application>
  <PresentationFormat>On-screen Show (4:3)</PresentationFormat>
  <Paragraphs>665</Paragraphs>
  <Slides>20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Clarity</vt:lpstr>
      <vt:lpstr>Worksheet</vt:lpstr>
      <vt:lpstr>Exploration of viruses in ballast and harbor waters around the Great Lakes</vt:lpstr>
      <vt:lpstr>Study objectives</vt:lpstr>
      <vt:lpstr>Dataset</vt:lpstr>
      <vt:lpstr>Information saturation curve</vt:lpstr>
      <vt:lpstr>Information saturation curve</vt:lpstr>
      <vt:lpstr>Read coverage spectrum</vt:lpstr>
      <vt:lpstr>Read coverage spectrum</vt:lpstr>
      <vt:lpstr>Assembly summary</vt:lpstr>
      <vt:lpstr>Sample contribution to sub-master assembly</vt:lpstr>
      <vt:lpstr>Sample contribution to master assembly</vt:lpstr>
      <vt:lpstr>Annotation summary</vt:lpstr>
      <vt:lpstr>Virome comparison (1)</vt:lpstr>
      <vt:lpstr>Virome comparison (1)</vt:lpstr>
      <vt:lpstr>Virome comparison (1)</vt:lpstr>
      <vt:lpstr>Virome comparison (2)</vt:lpstr>
      <vt:lpstr>Virome comparison (2)</vt:lpstr>
      <vt:lpstr>Virome comparison (2)</vt:lpstr>
      <vt:lpstr>Virome comparison (2)</vt:lpstr>
      <vt:lpstr>Virome comparison (2)</vt:lpstr>
      <vt:lpstr>Virome comparison (2)</vt:lpstr>
    </vt:vector>
  </TitlesOfParts>
  <Company>aa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Yiseul Kim</dc:creator>
  <cp:lastModifiedBy>Yiseul Kim</cp:lastModifiedBy>
  <cp:revision>214</cp:revision>
  <dcterms:created xsi:type="dcterms:W3CDTF">2014-03-28T14:00:21Z</dcterms:created>
  <dcterms:modified xsi:type="dcterms:W3CDTF">2014-05-15T01:27:37Z</dcterms:modified>
</cp:coreProperties>
</file>